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5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2B01"/>
    <a:srgbClr val="712703"/>
    <a:srgbClr val="B94900"/>
    <a:srgbClr val="92300F"/>
    <a:srgbClr val="A9915D"/>
    <a:srgbClr val="AD9861"/>
    <a:srgbClr val="8A733F"/>
    <a:srgbClr val="FCFCE9"/>
    <a:srgbClr val="F5F1BF"/>
    <a:srgbClr val="B39E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6433" autoAdjust="0"/>
  </p:normalViewPr>
  <p:slideViewPr>
    <p:cSldViewPr snapToGrid="0">
      <p:cViewPr>
        <p:scale>
          <a:sx n="93" d="100"/>
          <a:sy n="93" d="100"/>
        </p:scale>
        <p:origin x="-1027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16.01.2019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7B6F655-BCB0-43B2-BCB7-32CEDD170C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76554" y="1348605"/>
            <a:ext cx="598778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9050">
                  <a:solidFill>
                    <a:schemeClr val="bg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Tahoma" panose="020B0604030504040204" pitchFamily="34" charset="0"/>
                <a:cs typeface="Gotham Pro Black" panose="02000903040000020004" pitchFamily="50" charset="0"/>
              </a:rPr>
              <a:t>Содержание работы социального педагога в РПМПК</a:t>
            </a:r>
            <a:endParaRPr lang="ru-RU" sz="4400" b="1" dirty="0">
              <a:ln w="19050">
                <a:solidFill>
                  <a:schemeClr val="bg1"/>
                </a:solidFill>
              </a:ln>
              <a:effectLst>
                <a:glow rad="101600">
                  <a:schemeClr val="bg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ea typeface="Tahoma" panose="020B0604030504040204" pitchFamily="34" charset="0"/>
              <a:cs typeface="Gotham Pro Black" panose="02000903040000020004" pitchFamily="50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76555" y="5736175"/>
            <a:ext cx="3514002" cy="501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>
                <a:latin typeface="Bookman Old Style" panose="02050604050505020204" pitchFamily="18" charset="0"/>
                <a:ea typeface="Tahoma" panose="020B0604030504040204" pitchFamily="34" charset="0"/>
                <a:cs typeface="Gotham Pro" panose="02000503040000020004" pitchFamily="50" charset="0"/>
              </a:rPr>
              <a:t>Автор</a:t>
            </a:r>
            <a:r>
              <a:rPr lang="ru-RU" sz="2000" b="1" dirty="0" smtClean="0">
                <a:latin typeface="Bookman Old Style" panose="02050604050505020204" pitchFamily="18" charset="0"/>
                <a:ea typeface="Tahoma" panose="020B0604030504040204" pitchFamily="34" charset="0"/>
                <a:cs typeface="Gotham Pro" panose="02000503040000020004" pitchFamily="50" charset="0"/>
              </a:rPr>
              <a:t>: Воронина Т.А.</a:t>
            </a:r>
            <a:endParaRPr lang="ru-RU" sz="2000" b="1" dirty="0">
              <a:latin typeface="Bookman Old Style" panose="02050604050505020204" pitchFamily="18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56C0C1B-EB94-4FF8-A399-0498C1452A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58899" y="1049736"/>
            <a:ext cx="590423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Основная </a:t>
            </a:r>
            <a:r>
              <a:rPr lang="ru-RU" sz="32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цель деятельности ПМПК– помочь детям и их родителям справляться с трудностями, живя в обычных условиях в окружении своих родных и  близких</a:t>
            </a:r>
            <a:endParaRPr lang="ru-RU" sz="32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666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56C0C1B-EB94-4FF8-A399-0498C1452A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6764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39092" y="298621"/>
            <a:ext cx="59042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972B0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Структура деятельности РПМПК</a:t>
            </a:r>
            <a:endParaRPr lang="ru-RU" sz="3200" dirty="0">
              <a:solidFill>
                <a:srgbClr val="972B0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" name="Рисунок 4" descr="http://mousoh2.ucoz.ru/img/struktura_pmpk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" t="9060" r="2948"/>
          <a:stretch/>
        </p:blipFill>
        <p:spPr bwMode="auto">
          <a:xfrm>
            <a:off x="2539092" y="1649186"/>
            <a:ext cx="6270171" cy="50618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10620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56C0C1B-EB94-4FF8-A399-0498C1452A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849334" y="710294"/>
            <a:ext cx="562519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Цель деятельности социального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педагога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ПМПК</a:t>
            </a:r>
            <a:r>
              <a:rPr lang="ru-RU" sz="2400" b="1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:</a:t>
            </a:r>
            <a:r>
              <a:rPr lang="ru-RU" sz="2400" b="1" dirty="0" smtClean="0">
                <a:solidFill>
                  <a:srgbClr val="972B0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ru-RU" sz="2400" b="1" dirty="0" smtClean="0">
                <a:solidFill>
                  <a:srgbClr val="972B0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содействие </a:t>
            </a:r>
            <a:r>
              <a:rPr lang="ru-RU" sz="2400" b="1" dirty="0">
                <a:solidFill>
                  <a:srgbClr val="972B0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созданию благоприятных условий, максимально обеспечивающих личностное развитие (физическое, социальное, духовно-нравственное, интеллектуальное), адаптацию и защиту (социальную, психолого-педагогическую, нравственную) субъектов образовательного процесса в их жизненном пространстве</a:t>
            </a:r>
            <a:r>
              <a:rPr lang="ru-RU" sz="2400" b="1" dirty="0" smtClean="0">
                <a:solidFill>
                  <a:srgbClr val="972B01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rgbClr val="972B01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8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56C0C1B-EB94-4FF8-A399-0498C1452A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16629" y="146958"/>
            <a:ext cx="6539592" cy="6336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Задачами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социального педагога ПМПК являются</a:t>
            </a:r>
            <a:r>
              <a:rPr lang="ru-RU" sz="2000" b="1" dirty="0">
                <a:latin typeface="Bookman Old Style" panose="02050604050505020204" pitchFamily="18" charset="0"/>
              </a:rPr>
              <a:t>: 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972B01"/>
                </a:solidFill>
                <a:latin typeface="Bookman Old Style" panose="02050604050505020204" pitchFamily="18" charset="0"/>
              </a:rPr>
              <a:t>своевременное выявление детей и семей с рисками социальной </a:t>
            </a:r>
            <a:r>
              <a:rPr lang="ru-RU" sz="1900" b="1" dirty="0" err="1">
                <a:solidFill>
                  <a:srgbClr val="972B01"/>
                </a:solidFill>
                <a:latin typeface="Bookman Old Style" panose="02050604050505020204" pitchFamily="18" charset="0"/>
              </a:rPr>
              <a:t>дезадаптации</a:t>
            </a:r>
            <a:r>
              <a:rPr lang="ru-RU" sz="1900" b="1" dirty="0">
                <a:solidFill>
                  <a:srgbClr val="972B01"/>
                </a:solidFill>
                <a:latin typeface="Bookman Old Style" panose="02050604050505020204" pitchFamily="18" charset="0"/>
              </a:rPr>
              <a:t>; 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972B01"/>
                </a:solidFill>
                <a:latin typeface="Bookman Old Style" panose="02050604050505020204" pitchFamily="18" charset="0"/>
              </a:rPr>
              <a:t>диагностика социальной адаптивности участников образовательного процесса; 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972B01"/>
                </a:solidFill>
                <a:latin typeface="Bookman Old Style" panose="02050604050505020204" pitchFamily="18" charset="0"/>
              </a:rPr>
              <a:t>профилактическая работа с детьми, семьями, педагогами; 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972B01"/>
                </a:solidFill>
                <a:latin typeface="Bookman Old Style" panose="02050604050505020204" pitchFamily="18" charset="0"/>
              </a:rPr>
              <a:t>оказание адресной консультативной и коррекционной помощи всем участникам образовательного процесса; 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972B01"/>
                </a:solidFill>
                <a:latin typeface="Bookman Old Style" panose="02050604050505020204" pitchFamily="18" charset="0"/>
              </a:rPr>
              <a:t>обеспечение социальной защиты участникам образовательного процесса; 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972B01"/>
                </a:solidFill>
                <a:latin typeface="Bookman Old Style" panose="02050604050505020204" pitchFamily="18" charset="0"/>
              </a:rPr>
              <a:t>контроль соблюдения рекомендаций семьей и образовательной организацией; 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972B01"/>
                </a:solidFill>
                <a:latin typeface="Bookman Old Style" panose="02050604050505020204" pitchFamily="18" charset="0"/>
              </a:rPr>
              <a:t>анализ социального заказа на получение психолого-педагогической и медико-социальной помощи;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972B01"/>
                </a:solidFill>
                <a:latin typeface="Bookman Old Style" panose="02050604050505020204" pitchFamily="18" charset="0"/>
              </a:rPr>
              <a:t>осуществление связи с организациями, обеспечивающими надзор и занятость детей</a:t>
            </a:r>
            <a:endParaRPr lang="ru-RU" sz="1900" b="1" dirty="0">
              <a:solidFill>
                <a:srgbClr val="972B01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982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56C0C1B-EB94-4FF8-A399-0498C1452A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16629" y="767442"/>
            <a:ext cx="60742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Методы деятельности  социального педагога ПМПК: </a:t>
            </a:r>
          </a:p>
          <a:p>
            <a:r>
              <a:rPr lang="ru-RU" sz="28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• изучение документации; </a:t>
            </a:r>
          </a:p>
          <a:p>
            <a:r>
              <a:rPr lang="ru-RU" sz="28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• беседа; </a:t>
            </a:r>
          </a:p>
          <a:p>
            <a:r>
              <a:rPr lang="ru-RU" sz="28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• наблюдение; </a:t>
            </a:r>
          </a:p>
          <a:p>
            <a:r>
              <a:rPr lang="ru-RU" sz="28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• анкетирование; </a:t>
            </a:r>
          </a:p>
          <a:p>
            <a:r>
              <a:rPr lang="ru-RU" sz="28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• изучение результатов деятельности.</a:t>
            </a:r>
            <a:endParaRPr lang="ru-RU" sz="2400" b="1" dirty="0">
              <a:solidFill>
                <a:srgbClr val="972B01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483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56C0C1B-EB94-4FF8-A399-0498C1452A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pic>
        <p:nvPicPr>
          <p:cNvPr id="6" name="Рисунок 5" descr="https://cf.ppt-online.org/files/slide/r/RXuaY0gHJA1hPvSmwo52UWelTK7BCZLb8MyF9d/slide-14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/>
          <a:stretch/>
        </p:blipFill>
        <p:spPr bwMode="auto">
          <a:xfrm>
            <a:off x="2351313" y="2188029"/>
            <a:ext cx="6694715" cy="35688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5613" y="579664"/>
            <a:ext cx="6433457" cy="142875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Организационная модель комплексного психолого-педагогического сопровождения детей с ОВЗ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562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56C0C1B-EB94-4FF8-A399-0498C1452A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pic>
        <p:nvPicPr>
          <p:cNvPr id="6" name="Picture 2" descr="http://present5.com/presentation/3/64438044_170383549.pdf-img/64438044_170383549.pdf-28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8" t="18293" b="9905"/>
          <a:stretch/>
        </p:blipFill>
        <p:spPr bwMode="auto">
          <a:xfrm>
            <a:off x="2400301" y="2163536"/>
            <a:ext cx="6490607" cy="41637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2378" y="334736"/>
            <a:ext cx="6155871" cy="17145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Деятельность социального педагога с семьей включает три основных составляющих социально-педагогической помощи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989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56C0C1B-EB94-4FF8-A399-0498C1452A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2378" y="334736"/>
            <a:ext cx="6155871" cy="124913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Контингент детей, входящих в модель деятельности социального педагога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2052" name="Picture 4" descr="http://www.eurocollege.by/images/pedco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314" y="1511280"/>
            <a:ext cx="6715580" cy="5034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4914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678</TotalTime>
  <Words>210</Words>
  <Application>Microsoft Office PowerPoint</Application>
  <PresentationFormat>Экран (4:3)</PresentationFormat>
  <Paragraphs>24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Организационная модель комплексного психолого-педагогического сопровождения детей с ОВЗ </vt:lpstr>
      <vt:lpstr>Деятельность социального педагога с семьей включает три основных составляющих социально-педагогической помощи</vt:lpstr>
      <vt:lpstr>Контингент детей, входящих в модель деятельности социального педагога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Булыгина Елена Валерьевна</cp:lastModifiedBy>
  <cp:revision>77</cp:revision>
  <cp:lastPrinted>2019-01-16T13:08:53Z</cp:lastPrinted>
  <dcterms:created xsi:type="dcterms:W3CDTF">2013-11-19T05:52:05Z</dcterms:created>
  <dcterms:modified xsi:type="dcterms:W3CDTF">2019-01-16T13:09:25Z</dcterms:modified>
</cp:coreProperties>
</file>